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101_6614788A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83" r:id="rId2"/>
    <p:sldId id="257" r:id="rId3"/>
    <p:sldId id="335" r:id="rId4"/>
    <p:sldId id="334" r:id="rId5"/>
    <p:sldId id="289" r:id="rId6"/>
    <p:sldId id="261" r:id="rId7"/>
    <p:sldId id="278" r:id="rId8"/>
    <p:sldId id="28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0F6AAA-0895-E143-6FA2-EC5976DC8684}" name="Antal Martinecz" initials="AM" userId="S::Antal.Martinecz@Certara.com::25624dc6-3e27-4294-96fa-855c16a5976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B8E5"/>
    <a:srgbClr val="397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48" autoAdjust="0"/>
    <p:restoredTop sz="94660"/>
  </p:normalViewPr>
  <p:slideViewPr>
    <p:cSldViewPr snapToGrid="0" showGuides="1">
      <p:cViewPr varScale="1">
        <p:scale>
          <a:sx n="32" d="100"/>
          <a:sy n="32" d="100"/>
        </p:scale>
        <p:origin x="34" y="12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3" d="100"/>
          <a:sy n="53" d="100"/>
        </p:scale>
        <p:origin x="198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omments/modernComment_101_6614788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1026093-D5D7-455B-B89D-8A3332B2C72A}" authorId="{AC0F6AAA-0895-E143-6FA2-EC5976DC8684}" created="2024-02-14T16:40:57.82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712617610" sldId="257"/>
      <ac:spMk id="20" creationId="{EA192636-240A-4059-828B-05ADB6B9EFBA}"/>
    </ac:deMkLst>
    <p188:replyLst>
      <p188:reply id="{F0E1CE79-972D-42ED-BAF9-47EA83E12471}" authorId="{AC0F6AAA-0895-E143-6FA2-EC5976DC8684}" created="2024-02-14T20:42:46.196">
        <p188:txBody>
          <a:bodyPr/>
          <a:lstStyle/>
          <a:p>
            <a:r>
              <a:rPr lang="en-US"/>
              <a:t>I am also happy to get help adding to this list</a:t>
            </a:r>
          </a:p>
        </p188:txBody>
      </p188:reply>
    </p188:replyLst>
    <p188:txBody>
      <a:bodyPr/>
      <a:lstStyle/>
      <a:p>
        <a:r>
          <a:rPr lang="en-US"/>
          <a:t>Can we replace this with a proper list? 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A65384-27EF-46D0-AE10-28C571E91D7D}" type="datetimeFigureOut">
              <a:rPr lang="en-US" smtClean="0"/>
              <a:t>20-Feb-24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97B5E-031D-4DF2-9FEC-E3EDE3E04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8265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1B941F-AC56-470C-A7FF-D8A4E7C4B370}" type="datetimeFigureOut">
              <a:rPr lang="en-US" smtClean="0"/>
              <a:t>20-Feb-24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E8E2FB-71A3-4D17-850C-8227CAE5CC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00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415844" y="1095452"/>
            <a:ext cx="4543424" cy="4543424"/>
          </a:xfrm>
          <a:custGeom>
            <a:avLst/>
            <a:gdLst>
              <a:gd name="connsiteX0" fmla="*/ 2271712 w 4543424"/>
              <a:gd name="connsiteY0" fmla="*/ 0 h 4543424"/>
              <a:gd name="connsiteX1" fmla="*/ 4543424 w 4543424"/>
              <a:gd name="connsiteY1" fmla="*/ 2271712 h 4543424"/>
              <a:gd name="connsiteX2" fmla="*/ 2271712 w 4543424"/>
              <a:gd name="connsiteY2" fmla="*/ 4543424 h 4543424"/>
              <a:gd name="connsiteX3" fmla="*/ 0 w 4543424"/>
              <a:gd name="connsiteY3" fmla="*/ 2271712 h 4543424"/>
              <a:gd name="connsiteX4" fmla="*/ 2271712 w 4543424"/>
              <a:gd name="connsiteY4" fmla="*/ 0 h 454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3424" h="4543424">
                <a:moveTo>
                  <a:pt x="2271712" y="0"/>
                </a:moveTo>
                <a:cubicBezTo>
                  <a:pt x="3526344" y="0"/>
                  <a:pt x="4543424" y="1017080"/>
                  <a:pt x="4543424" y="2271712"/>
                </a:cubicBezTo>
                <a:cubicBezTo>
                  <a:pt x="4543424" y="3526344"/>
                  <a:pt x="3526344" y="4543424"/>
                  <a:pt x="2271712" y="4543424"/>
                </a:cubicBezTo>
                <a:cubicBezTo>
                  <a:pt x="1017080" y="4543424"/>
                  <a:pt x="0" y="3526344"/>
                  <a:pt x="0" y="2271712"/>
                </a:cubicBezTo>
                <a:cubicBezTo>
                  <a:pt x="0" y="1017080"/>
                  <a:pt x="1017080" y="0"/>
                  <a:pt x="2271712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838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633826" y="524260"/>
            <a:ext cx="4772024" cy="4772024"/>
          </a:xfrm>
          <a:custGeom>
            <a:avLst/>
            <a:gdLst>
              <a:gd name="connsiteX0" fmla="*/ 2386012 w 4772024"/>
              <a:gd name="connsiteY0" fmla="*/ 0 h 4772024"/>
              <a:gd name="connsiteX1" fmla="*/ 4772024 w 4772024"/>
              <a:gd name="connsiteY1" fmla="*/ 2386012 h 4772024"/>
              <a:gd name="connsiteX2" fmla="*/ 4664754 w 4772024"/>
              <a:gd name="connsiteY2" fmla="*/ 3095539 h 4772024"/>
              <a:gd name="connsiteX3" fmla="*/ 4657903 w 4772024"/>
              <a:gd name="connsiteY3" fmla="*/ 3114256 h 4772024"/>
              <a:gd name="connsiteX4" fmla="*/ 4412131 w 4772024"/>
              <a:gd name="connsiteY4" fmla="*/ 3208537 h 4772024"/>
              <a:gd name="connsiteX5" fmla="*/ 2663609 w 4772024"/>
              <a:gd name="connsiteY5" fmla="*/ 4513311 h 4772024"/>
              <a:gd name="connsiteX6" fmla="*/ 2467198 w 4772024"/>
              <a:gd name="connsiteY6" fmla="*/ 4767925 h 4772024"/>
              <a:gd name="connsiteX7" fmla="*/ 2386012 w 4772024"/>
              <a:gd name="connsiteY7" fmla="*/ 4772024 h 4772024"/>
              <a:gd name="connsiteX8" fmla="*/ 0 w 4772024"/>
              <a:gd name="connsiteY8" fmla="*/ 2386012 h 4772024"/>
              <a:gd name="connsiteX9" fmla="*/ 2386012 w 4772024"/>
              <a:gd name="connsiteY9" fmla="*/ 0 h 4772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72024" h="4772024">
                <a:moveTo>
                  <a:pt x="2386012" y="0"/>
                </a:moveTo>
                <a:cubicBezTo>
                  <a:pt x="3703770" y="0"/>
                  <a:pt x="4772024" y="1068254"/>
                  <a:pt x="4772024" y="2386012"/>
                </a:cubicBezTo>
                <a:cubicBezTo>
                  <a:pt x="4772024" y="2633092"/>
                  <a:pt x="4734468" y="2871400"/>
                  <a:pt x="4664754" y="3095539"/>
                </a:cubicBezTo>
                <a:lnTo>
                  <a:pt x="4657903" y="3114256"/>
                </a:lnTo>
                <a:lnTo>
                  <a:pt x="4412131" y="3208537"/>
                </a:lnTo>
                <a:cubicBezTo>
                  <a:pt x="3730693" y="3501695"/>
                  <a:pt x="3132684" y="3951787"/>
                  <a:pt x="2663609" y="4513311"/>
                </a:cubicBezTo>
                <a:lnTo>
                  <a:pt x="2467198" y="4767925"/>
                </a:lnTo>
                <a:lnTo>
                  <a:pt x="2386012" y="4772024"/>
                </a:lnTo>
                <a:cubicBezTo>
                  <a:pt x="1068254" y="4772024"/>
                  <a:pt x="0" y="3703770"/>
                  <a:pt x="0" y="2386012"/>
                </a:cubicBezTo>
                <a:cubicBezTo>
                  <a:pt x="0" y="1068254"/>
                  <a:pt x="1068254" y="0"/>
                  <a:pt x="2386012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097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667002" y="0"/>
            <a:ext cx="6807953" cy="6858000"/>
          </a:xfrm>
          <a:custGeom>
            <a:avLst/>
            <a:gdLst>
              <a:gd name="connsiteX0" fmla="*/ 3429000 w 6807953"/>
              <a:gd name="connsiteY0" fmla="*/ 0 h 6858000"/>
              <a:gd name="connsiteX1" fmla="*/ 6703839 w 6807953"/>
              <a:gd name="connsiteY1" fmla="*/ 2409321 h 6858000"/>
              <a:gd name="connsiteX2" fmla="*/ 6712298 w 6807953"/>
              <a:gd name="connsiteY2" fmla="*/ 2442219 h 6858000"/>
              <a:gd name="connsiteX3" fmla="*/ 6671729 w 6807953"/>
              <a:gd name="connsiteY3" fmla="*/ 2464240 h 6858000"/>
              <a:gd name="connsiteX4" fmla="*/ 6285361 w 6807953"/>
              <a:gd name="connsiteY4" fmla="*/ 3190910 h 6858000"/>
              <a:gd name="connsiteX5" fmla="*/ 6671729 w 6807953"/>
              <a:gd name="connsiteY5" fmla="*/ 3917581 h 6858000"/>
              <a:gd name="connsiteX6" fmla="*/ 6807953 w 6807953"/>
              <a:gd name="connsiteY6" fmla="*/ 3991521 h 6858000"/>
              <a:gd name="connsiteX7" fmla="*/ 6788335 w 6807953"/>
              <a:gd name="connsiteY7" fmla="*/ 4120063 h 6858000"/>
              <a:gd name="connsiteX8" fmla="*/ 3429000 w 6807953"/>
              <a:gd name="connsiteY8" fmla="*/ 6858000 h 6858000"/>
              <a:gd name="connsiteX9" fmla="*/ 0 w 6807953"/>
              <a:gd name="connsiteY9" fmla="*/ 3429000 h 6858000"/>
              <a:gd name="connsiteX10" fmla="*/ 3429000 w 6807953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07953" h="6858000">
                <a:moveTo>
                  <a:pt x="3429000" y="0"/>
                </a:moveTo>
                <a:cubicBezTo>
                  <a:pt x="4967700" y="0"/>
                  <a:pt x="6269688" y="1013483"/>
                  <a:pt x="6703839" y="2409321"/>
                </a:cubicBezTo>
                <a:lnTo>
                  <a:pt x="6712298" y="2442219"/>
                </a:lnTo>
                <a:lnTo>
                  <a:pt x="6671729" y="2464240"/>
                </a:lnTo>
                <a:cubicBezTo>
                  <a:pt x="6438622" y="2621723"/>
                  <a:pt x="6285361" y="2888419"/>
                  <a:pt x="6285361" y="3190910"/>
                </a:cubicBezTo>
                <a:cubicBezTo>
                  <a:pt x="6285361" y="3493401"/>
                  <a:pt x="6438622" y="3760097"/>
                  <a:pt x="6671729" y="3917581"/>
                </a:cubicBezTo>
                <a:lnTo>
                  <a:pt x="6807953" y="3991521"/>
                </a:lnTo>
                <a:lnTo>
                  <a:pt x="6788335" y="4120063"/>
                </a:lnTo>
                <a:cubicBezTo>
                  <a:pt x="6468593" y="5682600"/>
                  <a:pt x="5086061" y="6858000"/>
                  <a:pt x="3429000" y="6858000"/>
                </a:cubicBezTo>
                <a:cubicBezTo>
                  <a:pt x="1535216" y="6858000"/>
                  <a:pt x="0" y="5322784"/>
                  <a:pt x="0" y="3429000"/>
                </a:cubicBezTo>
                <a:cubicBezTo>
                  <a:pt x="0" y="1535216"/>
                  <a:pt x="1535216" y="0"/>
                  <a:pt x="3429000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068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158626" y="1053193"/>
            <a:ext cx="4751614" cy="4751614"/>
          </a:xfrm>
          <a:custGeom>
            <a:avLst/>
            <a:gdLst>
              <a:gd name="connsiteX0" fmla="*/ 2375807 w 4751614"/>
              <a:gd name="connsiteY0" fmla="*/ 0 h 4751614"/>
              <a:gd name="connsiteX1" fmla="*/ 4751614 w 4751614"/>
              <a:gd name="connsiteY1" fmla="*/ 2375807 h 4751614"/>
              <a:gd name="connsiteX2" fmla="*/ 2375807 w 4751614"/>
              <a:gd name="connsiteY2" fmla="*/ 4751614 h 4751614"/>
              <a:gd name="connsiteX3" fmla="*/ 0 w 4751614"/>
              <a:gd name="connsiteY3" fmla="*/ 2375807 h 4751614"/>
              <a:gd name="connsiteX4" fmla="*/ 2375807 w 4751614"/>
              <a:gd name="connsiteY4" fmla="*/ 0 h 475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1614" h="4751614">
                <a:moveTo>
                  <a:pt x="2375807" y="0"/>
                </a:moveTo>
                <a:cubicBezTo>
                  <a:pt x="3687929" y="0"/>
                  <a:pt x="4751614" y="1063685"/>
                  <a:pt x="4751614" y="2375807"/>
                </a:cubicBezTo>
                <a:cubicBezTo>
                  <a:pt x="4751614" y="3687929"/>
                  <a:pt x="3687929" y="4751614"/>
                  <a:pt x="2375807" y="4751614"/>
                </a:cubicBezTo>
                <a:cubicBezTo>
                  <a:pt x="1063685" y="4751614"/>
                  <a:pt x="0" y="3687929"/>
                  <a:pt x="0" y="2375807"/>
                </a:cubicBezTo>
                <a:cubicBezTo>
                  <a:pt x="0" y="1063685"/>
                  <a:pt x="1063685" y="0"/>
                  <a:pt x="2375807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591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01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 noChangeAspect="1"/>
          </p:cNvSpPr>
          <p:nvPr>
            <p:ph sz="quarter" idx="12"/>
          </p:nvPr>
        </p:nvSpPr>
        <p:spPr>
          <a:xfrm>
            <a:off x="478870" y="1671739"/>
            <a:ext cx="11231033" cy="4093400"/>
          </a:xfrm>
          <a:prstGeom prst="rect">
            <a:avLst/>
          </a:prstGeom>
        </p:spPr>
        <p:txBody>
          <a:bodyPr lIns="0"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78869" y="1068042"/>
            <a:ext cx="10617966" cy="369332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marR="0" indent="14400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2133" i="0">
                <a:latin typeface="+mj-lt"/>
              </a:defRPr>
            </a:lvl1pPr>
            <a:lvl2pPr marL="361942" indent="0">
              <a:buNone/>
              <a:defRPr/>
            </a:lvl2pPr>
            <a:lvl3pPr marL="711182" indent="0">
              <a:buNone/>
              <a:defRPr/>
            </a:lvl3pPr>
            <a:lvl4pPr marL="1087939" indent="0">
              <a:buNone/>
              <a:defRPr/>
            </a:lvl4pPr>
            <a:lvl5pPr marL="1473163" indent="0">
              <a:buNone/>
              <a:defRPr/>
            </a:lvl5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/>
            </a:pPr>
            <a:r>
              <a:rPr lang="en-GB" dirty="0"/>
              <a:t>Supporting heading</a:t>
            </a:r>
            <a:r>
              <a:rPr lang="en-US" dirty="0"/>
              <a:t> here if required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8869" y="5768600"/>
            <a:ext cx="11232000" cy="240130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marL="0" indent="0">
              <a:buNone/>
              <a:defRPr sz="1067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US" dirty="0"/>
              <a:t>Insert Source text here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algn="ctr"/>
            <a:r>
              <a:rPr lang="en-US"/>
              <a:t>Insert your date / confidentiality text here</a:t>
            </a:r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16x9 core template</a:t>
            </a:r>
            <a:endParaRPr lang="en-GB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D6C454-4CCE-4FD9-BAF0-119CA371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04" y="255374"/>
            <a:ext cx="10875896" cy="80920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1706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F924C7-EF30-45D3-B99D-8F2409E42B72}" type="datetimeFigureOut">
              <a:rPr lang="en-US" smtClean="0"/>
              <a:t>20-Feb-24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B5634-3CC9-4CCA-A080-DF66BE790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032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63" r:id="rId3"/>
    <p:sldLayoutId id="2147483665" r:id="rId4"/>
    <p:sldLayoutId id="2147483649" r:id="rId5"/>
    <p:sldLayoutId id="214748366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microsoft.com/office/2018/10/relationships/comments" Target="../comments/modernComment_101_6614788A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16983" y="2202018"/>
            <a:ext cx="96327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Unraveling the term “Validation”</a:t>
            </a:r>
          </a:p>
        </p:txBody>
      </p:sp>
      <p:sp>
        <p:nvSpPr>
          <p:cNvPr id="23" name="Freeform 22"/>
          <p:cNvSpPr/>
          <p:nvPr/>
        </p:nvSpPr>
        <p:spPr>
          <a:xfrm>
            <a:off x="0" y="-362339"/>
            <a:ext cx="8449603" cy="7220339"/>
          </a:xfrm>
          <a:custGeom>
            <a:avLst/>
            <a:gdLst>
              <a:gd name="connsiteX0" fmla="*/ 0 w 7594705"/>
              <a:gd name="connsiteY0" fmla="*/ 0 h 6858000"/>
              <a:gd name="connsiteX1" fmla="*/ 13295 w 7594705"/>
              <a:gd name="connsiteY1" fmla="*/ 0 h 6858000"/>
              <a:gd name="connsiteX2" fmla="*/ 35767 w 7594705"/>
              <a:gd name="connsiteY2" fmla="*/ 65353 h 6858000"/>
              <a:gd name="connsiteX3" fmla="*/ 7249850 w 7594705"/>
              <a:gd name="connsiteY3" fmla="*/ 6841112 h 6858000"/>
              <a:gd name="connsiteX4" fmla="*/ 7594705 w 7594705"/>
              <a:gd name="connsiteY4" fmla="*/ 6854099 h 6858000"/>
              <a:gd name="connsiteX5" fmla="*/ 7594705 w 7594705"/>
              <a:gd name="connsiteY5" fmla="*/ 6858000 h 6858000"/>
              <a:gd name="connsiteX6" fmla="*/ 0 w 759470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94705" h="6858000">
                <a:moveTo>
                  <a:pt x="0" y="0"/>
                </a:moveTo>
                <a:lnTo>
                  <a:pt x="13295" y="0"/>
                </a:lnTo>
                <a:lnTo>
                  <a:pt x="35767" y="65353"/>
                </a:lnTo>
                <a:cubicBezTo>
                  <a:pt x="1444363" y="3927449"/>
                  <a:pt x="4130764" y="6605621"/>
                  <a:pt x="7249850" y="6841112"/>
                </a:cubicBezTo>
                <a:lnTo>
                  <a:pt x="7594705" y="6854099"/>
                </a:lnTo>
                <a:lnTo>
                  <a:pt x="7594705" y="6858000"/>
                </a:lnTo>
                <a:lnTo>
                  <a:pt x="0" y="6858000"/>
                </a:lnTo>
                <a:close/>
              </a:path>
            </a:pathLst>
          </a:custGeom>
          <a:noFill/>
          <a:ln w="50800">
            <a:solidFill>
              <a:srgbClr val="68B8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0" y="0"/>
            <a:ext cx="7594705" cy="6858000"/>
          </a:xfrm>
          <a:custGeom>
            <a:avLst/>
            <a:gdLst>
              <a:gd name="connsiteX0" fmla="*/ 0 w 7594705"/>
              <a:gd name="connsiteY0" fmla="*/ 0 h 6858000"/>
              <a:gd name="connsiteX1" fmla="*/ 13295 w 7594705"/>
              <a:gd name="connsiteY1" fmla="*/ 0 h 6858000"/>
              <a:gd name="connsiteX2" fmla="*/ 35767 w 7594705"/>
              <a:gd name="connsiteY2" fmla="*/ 65353 h 6858000"/>
              <a:gd name="connsiteX3" fmla="*/ 7249850 w 7594705"/>
              <a:gd name="connsiteY3" fmla="*/ 6841112 h 6858000"/>
              <a:gd name="connsiteX4" fmla="*/ 7594705 w 7594705"/>
              <a:gd name="connsiteY4" fmla="*/ 6854099 h 6858000"/>
              <a:gd name="connsiteX5" fmla="*/ 7594705 w 7594705"/>
              <a:gd name="connsiteY5" fmla="*/ 6858000 h 6858000"/>
              <a:gd name="connsiteX6" fmla="*/ 0 w 759470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94705" h="6858000">
                <a:moveTo>
                  <a:pt x="0" y="0"/>
                </a:moveTo>
                <a:lnTo>
                  <a:pt x="13295" y="0"/>
                </a:lnTo>
                <a:lnTo>
                  <a:pt x="35767" y="65353"/>
                </a:lnTo>
                <a:cubicBezTo>
                  <a:pt x="1444363" y="3927449"/>
                  <a:pt x="4130764" y="6605621"/>
                  <a:pt x="7249850" y="6841112"/>
                </a:cubicBezTo>
                <a:lnTo>
                  <a:pt x="7594705" y="6854099"/>
                </a:lnTo>
                <a:lnTo>
                  <a:pt x="75947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97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9124742" y="5630564"/>
            <a:ext cx="29039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Community Meeting</a:t>
            </a:r>
          </a:p>
          <a:p>
            <a:pPr algn="r"/>
            <a:r>
              <a:rPr 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12:00 EST</a:t>
            </a:r>
          </a:p>
          <a:p>
            <a:pPr algn="r"/>
            <a:r>
              <a:rPr 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</a:t>
            </a:r>
            <a:r>
              <a:rPr lang="en-US" sz="2400" b="1" spc="3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Feb, 2024 </a:t>
            </a:r>
            <a:endParaRPr lang="en-US" sz="2400" spc="3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6E1FA5-0A44-13E7-C7A5-F57324BB4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80" y="4687857"/>
            <a:ext cx="2026116" cy="188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06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/>
          <p:cNvSpPr/>
          <p:nvPr/>
        </p:nvSpPr>
        <p:spPr>
          <a:xfrm>
            <a:off x="1" y="-11500"/>
            <a:ext cx="3403187" cy="6919673"/>
          </a:xfrm>
          <a:custGeom>
            <a:avLst/>
            <a:gdLst>
              <a:gd name="connsiteX0" fmla="*/ 0 w 3403187"/>
              <a:gd name="connsiteY0" fmla="*/ 0 h 6919673"/>
              <a:gd name="connsiteX1" fmla="*/ 294394 w 3403187"/>
              <a:gd name="connsiteY1" fmla="*/ 14865 h 6919673"/>
              <a:gd name="connsiteX2" fmla="*/ 3403187 w 3403187"/>
              <a:gd name="connsiteY2" fmla="*/ 3459836 h 6919673"/>
              <a:gd name="connsiteX3" fmla="*/ 294394 w 3403187"/>
              <a:gd name="connsiteY3" fmla="*/ 6904807 h 6919673"/>
              <a:gd name="connsiteX4" fmla="*/ 0 w 3403187"/>
              <a:gd name="connsiteY4" fmla="*/ 6919673 h 6919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03187" h="6919673">
                <a:moveTo>
                  <a:pt x="0" y="0"/>
                </a:moveTo>
                <a:lnTo>
                  <a:pt x="294394" y="14865"/>
                </a:lnTo>
                <a:cubicBezTo>
                  <a:pt x="2040557" y="192198"/>
                  <a:pt x="3403187" y="1666887"/>
                  <a:pt x="3403187" y="3459836"/>
                </a:cubicBezTo>
                <a:cubicBezTo>
                  <a:pt x="3403187" y="5252785"/>
                  <a:pt x="2040557" y="6727474"/>
                  <a:pt x="294394" y="6904807"/>
                </a:cubicBezTo>
                <a:lnTo>
                  <a:pt x="0" y="6919673"/>
                </a:lnTo>
                <a:close/>
              </a:path>
            </a:pathLst>
          </a:custGeom>
          <a:solidFill>
            <a:srgbClr val="397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417506" y="1035429"/>
            <a:ext cx="52151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are multiple ways to approach validation, with no right or wrong answers: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192636-240A-4059-828B-05ADB6B9EFBA}"/>
              </a:ext>
            </a:extLst>
          </p:cNvPr>
          <p:cNvSpPr txBox="1"/>
          <p:nvPr/>
        </p:nvSpPr>
        <p:spPr>
          <a:xfrm>
            <a:off x="6417506" y="3343753"/>
            <a:ext cx="5215170" cy="2629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It depends on: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Perspective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: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cs typeface="Arial" panose="020B0604020202020204" pitchFamily="34" charset="0"/>
              </a:rPr>
              <a:t>user, admin, package developer, regulatory agency…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Type of work/needs: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exploratory, submission related,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etc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Company culture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Many other things</a:t>
            </a:r>
          </a:p>
        </p:txBody>
      </p:sp>
      <p:pic>
        <p:nvPicPr>
          <p:cNvPr id="8" name="Picture Placeholder 7" descr="Person with idea concept">
            <a:extLst>
              <a:ext uri="{FF2B5EF4-FFF2-40B4-BE49-F238E27FC236}">
                <a16:creationId xmlns:a16="http://schemas.microsoft.com/office/drawing/2014/main" id="{0278B152-3412-C4EE-8C33-C91CF0AA06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239268" y="829943"/>
            <a:ext cx="5678158" cy="567815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818545-458B-FB40-A42E-900658E3564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10986481" y="5798121"/>
            <a:ext cx="9144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1761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BFC841-A142-4E67-80CE-77A85011694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5F829-BFBD-42E5-8002-618F32646F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4C8953-18B2-44CB-A426-57B382A616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6974877-E038-4DC5-9954-42063FAE6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How to Raise Your Hand in Zoom on Desktop or Mobile">
            <a:extLst>
              <a:ext uri="{FF2B5EF4-FFF2-40B4-BE49-F238E27FC236}">
                <a16:creationId xmlns:a16="http://schemas.microsoft.com/office/drawing/2014/main" id="{39FD8FC5-D9C7-489B-BA3C-913F33B89E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C405FE-ABE6-488D-9416-3F96478170F4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BE611470-C2E0-4AE9-9753-0A769697A30F}"/>
              </a:ext>
            </a:extLst>
          </p:cNvPr>
          <p:cNvSpPr txBox="1">
            <a:spLocks/>
          </p:cNvSpPr>
          <p:nvPr/>
        </p:nvSpPr>
        <p:spPr>
          <a:xfrm>
            <a:off x="82550" y="74484"/>
            <a:ext cx="11871849" cy="15495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b="1" i="1" dirty="0"/>
              <a:t>How do I validate R?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C6210C-413F-4B11-B765-C79FB60A1299}"/>
              </a:ext>
            </a:extLst>
          </p:cNvPr>
          <p:cNvCxnSpPr/>
          <p:nvPr/>
        </p:nvCxnSpPr>
        <p:spPr>
          <a:xfrm>
            <a:off x="145366" y="164551"/>
            <a:ext cx="5950634" cy="722567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E1A46B-0400-4645-AC63-60E4A3AB1EF9}"/>
              </a:ext>
            </a:extLst>
          </p:cNvPr>
          <p:cNvCxnSpPr>
            <a:cxnSpLocks/>
          </p:cNvCxnSpPr>
          <p:nvPr/>
        </p:nvCxnSpPr>
        <p:spPr>
          <a:xfrm flipV="1">
            <a:off x="178191" y="255032"/>
            <a:ext cx="5884985" cy="541607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A210D59-D2EA-3BA2-B841-59624B7EF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150" y="1275276"/>
            <a:ext cx="9296400" cy="4886325"/>
          </a:xfrm>
          <a:prstGeom prst="rect">
            <a:avLst/>
          </a:prstGeom>
          <a:ln w="63500" cap="rnd" cmpd="thickThin">
            <a:solidFill>
              <a:srgbClr val="3973B3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08774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BFC841-A142-4E67-80CE-77A85011694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5F829-BFBD-42E5-8002-618F32646F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4C8953-18B2-44CB-A426-57B382A616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6974877-E038-4DC5-9954-42063FAE6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How to Raise Your Hand in Zoom on Desktop or Mobile">
            <a:extLst>
              <a:ext uri="{FF2B5EF4-FFF2-40B4-BE49-F238E27FC236}">
                <a16:creationId xmlns:a16="http://schemas.microsoft.com/office/drawing/2014/main" id="{39FD8FC5-D9C7-489B-BA3C-913F33B89E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C405FE-ABE6-488D-9416-3F96478170F4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BE611470-C2E0-4AE9-9753-0A769697A30F}"/>
              </a:ext>
            </a:extLst>
          </p:cNvPr>
          <p:cNvSpPr txBox="1">
            <a:spLocks/>
          </p:cNvSpPr>
          <p:nvPr/>
        </p:nvSpPr>
        <p:spPr>
          <a:xfrm>
            <a:off x="82550" y="74484"/>
            <a:ext cx="11871849" cy="15495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i="1" dirty="0"/>
              <a:t>Is my software reliable? </a:t>
            </a:r>
          </a:p>
        </p:txBody>
      </p:sp>
    </p:spTree>
    <p:extLst>
      <p:ext uri="{BB962C8B-B14F-4D97-AF65-F5344CB8AC3E}">
        <p14:creationId xmlns:p14="http://schemas.microsoft.com/office/powerpoint/2010/main" val="3343813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 flipH="1">
            <a:off x="6308634" y="0"/>
            <a:ext cx="4673599" cy="6858000"/>
          </a:xfrm>
          <a:custGeom>
            <a:avLst/>
            <a:gdLst>
              <a:gd name="connsiteX0" fmla="*/ 4673599 w 4673599"/>
              <a:gd name="connsiteY0" fmla="*/ 0 h 6858000"/>
              <a:gd name="connsiteX1" fmla="*/ 2095642 w 4673599"/>
              <a:gd name="connsiteY1" fmla="*/ 0 h 6858000"/>
              <a:gd name="connsiteX2" fmla="*/ 1631794 w 4673599"/>
              <a:gd name="connsiteY2" fmla="*/ 1517946 h 6858000"/>
              <a:gd name="connsiteX3" fmla="*/ 1778091 w 4673599"/>
              <a:gd name="connsiteY3" fmla="*/ 1650910 h 6858000"/>
              <a:gd name="connsiteX4" fmla="*/ 2514600 w 4673599"/>
              <a:gd name="connsiteY4" fmla="*/ 3429000 h 6858000"/>
              <a:gd name="connsiteX5" fmla="*/ 506779 w 4673599"/>
              <a:gd name="connsiteY5" fmla="*/ 5892513 h 6858000"/>
              <a:gd name="connsiteX6" fmla="*/ 284672 w 4673599"/>
              <a:gd name="connsiteY6" fmla="*/ 5926410 h 6858000"/>
              <a:gd name="connsiteX7" fmla="*/ 0 w 4673599"/>
              <a:gd name="connsiteY7" fmla="*/ 6858000 h 6858000"/>
              <a:gd name="connsiteX8" fmla="*/ 2577957 w 4673599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73599" h="6858000">
                <a:moveTo>
                  <a:pt x="4673599" y="0"/>
                </a:moveTo>
                <a:lnTo>
                  <a:pt x="2095642" y="0"/>
                </a:lnTo>
                <a:lnTo>
                  <a:pt x="1631794" y="1517946"/>
                </a:lnTo>
                <a:lnTo>
                  <a:pt x="1778091" y="1650910"/>
                </a:lnTo>
                <a:cubicBezTo>
                  <a:pt x="2233144" y="2105963"/>
                  <a:pt x="2514600" y="2734613"/>
                  <a:pt x="2514600" y="3429000"/>
                </a:cubicBezTo>
                <a:cubicBezTo>
                  <a:pt x="2514600" y="4644178"/>
                  <a:pt x="1652640" y="5658035"/>
                  <a:pt x="506779" y="5892513"/>
                </a:cubicBezTo>
                <a:lnTo>
                  <a:pt x="284672" y="5926410"/>
                </a:lnTo>
                <a:lnTo>
                  <a:pt x="0" y="6858000"/>
                </a:lnTo>
                <a:lnTo>
                  <a:pt x="2577957" y="6858000"/>
                </a:lnTo>
                <a:close/>
              </a:path>
            </a:pathLst>
          </a:custGeom>
          <a:solidFill>
            <a:srgbClr val="68B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5258558" y="0"/>
            <a:ext cx="1828800" cy="914400"/>
          </a:xfrm>
          <a:custGeom>
            <a:avLst/>
            <a:gdLst>
              <a:gd name="connsiteX0" fmla="*/ 0 w 1828800"/>
              <a:gd name="connsiteY0" fmla="*/ 0 h 914400"/>
              <a:gd name="connsiteX1" fmla="*/ 284992 w 1828800"/>
              <a:gd name="connsiteY1" fmla="*/ 0 h 914400"/>
              <a:gd name="connsiteX2" fmla="*/ 914400 w 1828800"/>
              <a:gd name="connsiteY2" fmla="*/ 629408 h 914400"/>
              <a:gd name="connsiteX3" fmla="*/ 1543808 w 1828800"/>
              <a:gd name="connsiteY3" fmla="*/ 0 h 914400"/>
              <a:gd name="connsiteX4" fmla="*/ 1828800 w 1828800"/>
              <a:gd name="connsiteY4" fmla="*/ 0 h 914400"/>
              <a:gd name="connsiteX5" fmla="*/ 914400 w 1828800"/>
              <a:gd name="connsiteY5" fmla="*/ 914400 h 914400"/>
              <a:gd name="connsiteX6" fmla="*/ 0 w 1828800"/>
              <a:gd name="connsiteY6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8800" h="914400">
                <a:moveTo>
                  <a:pt x="0" y="0"/>
                </a:moveTo>
                <a:lnTo>
                  <a:pt x="284992" y="0"/>
                </a:lnTo>
                <a:cubicBezTo>
                  <a:pt x="284992" y="347612"/>
                  <a:pt x="566788" y="629408"/>
                  <a:pt x="914400" y="629408"/>
                </a:cubicBezTo>
                <a:cubicBezTo>
                  <a:pt x="1262012" y="629408"/>
                  <a:pt x="1543808" y="347612"/>
                  <a:pt x="1543808" y="0"/>
                </a:cubicBezTo>
                <a:lnTo>
                  <a:pt x="1828800" y="0"/>
                </a:lnTo>
                <a:cubicBezTo>
                  <a:pt x="1828800" y="505009"/>
                  <a:pt x="1419409" y="914400"/>
                  <a:pt x="914400" y="914400"/>
                </a:cubicBezTo>
                <a:cubicBezTo>
                  <a:pt x="409391" y="914400"/>
                  <a:pt x="0" y="505009"/>
                  <a:pt x="0" y="0"/>
                </a:cubicBezTo>
                <a:close/>
              </a:path>
            </a:pathLst>
          </a:custGeom>
          <a:solidFill>
            <a:srgbClr val="397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3" descr="Firemen in a huddle">
            <a:extLst>
              <a:ext uri="{FF2B5EF4-FFF2-40B4-BE49-F238E27FC236}">
                <a16:creationId xmlns:a16="http://schemas.microsoft.com/office/drawing/2014/main" id="{618E0A2E-ADDD-A13E-629A-A677AC26B7C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3" r="16893"/>
          <a:stretch/>
        </p:blipFill>
        <p:spPr>
          <a:xfrm>
            <a:off x="8567385" y="1075454"/>
            <a:ext cx="4672740" cy="47070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9DF39A-A047-3E09-CCE8-217585F6BBEC}"/>
              </a:ext>
            </a:extLst>
          </p:cNvPr>
          <p:cNvSpPr txBox="1"/>
          <p:nvPr/>
        </p:nvSpPr>
        <p:spPr>
          <a:xfrm>
            <a:off x="468631" y="1203923"/>
            <a:ext cx="52273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to Identify Reliable Software?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F08B875-5258-E7BE-7EFC-1E75F3884C60}"/>
              </a:ext>
            </a:extLst>
          </p:cNvPr>
          <p:cNvSpPr txBox="1">
            <a:spLocks/>
          </p:cNvSpPr>
          <p:nvPr/>
        </p:nvSpPr>
        <p:spPr>
          <a:xfrm>
            <a:off x="468631" y="2422340"/>
            <a:ext cx="5502218" cy="4093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i="1" dirty="0">
                <a:latin typeface="Aptos" panose="020B0004020202020204" pitchFamily="34" charset="0"/>
              </a:rPr>
              <a:t>“I know the actual answer”</a:t>
            </a:r>
          </a:p>
          <a:p>
            <a:r>
              <a:rPr lang="en-GB" sz="1800" i="1" dirty="0">
                <a:latin typeface="Aptos" panose="020B0004020202020204" pitchFamily="34" charset="0"/>
              </a:rPr>
              <a:t>“It’s in the ballpark of what I might expect to see”</a:t>
            </a:r>
          </a:p>
          <a:p>
            <a:r>
              <a:rPr lang="en-GB" sz="1800" i="1" dirty="0">
                <a:latin typeface="Aptos" panose="020B0004020202020204" pitchFamily="34" charset="0"/>
              </a:rPr>
              <a:t>“I’ve used the software before and it did what I expected”</a:t>
            </a:r>
          </a:p>
          <a:p>
            <a:r>
              <a:rPr lang="en-GB" sz="1800" i="1" dirty="0">
                <a:latin typeface="Aptos" panose="020B0004020202020204" pitchFamily="34" charset="0"/>
              </a:rPr>
              <a:t>“Many others use the software and it does what they expect”</a:t>
            </a:r>
          </a:p>
          <a:p>
            <a:r>
              <a:rPr lang="en-GB" sz="1800" i="1" dirty="0">
                <a:latin typeface="Aptos" panose="020B0004020202020204" pitchFamily="34" charset="0"/>
              </a:rPr>
              <a:t>“When I learnt statistics, I was taught using the software”</a:t>
            </a:r>
          </a:p>
          <a:p>
            <a:r>
              <a:rPr lang="en-GB" sz="1800" i="1" dirty="0">
                <a:latin typeface="Aptos" panose="020B0004020202020204" pitchFamily="34" charset="0"/>
              </a:rPr>
              <a:t>“The software is used/cited in statistical literature”</a:t>
            </a:r>
          </a:p>
          <a:p>
            <a:r>
              <a:rPr lang="en-GB" sz="1800" i="1" dirty="0">
                <a:latin typeface="Aptos" panose="020B0004020202020204" pitchFamily="34" charset="0"/>
              </a:rPr>
              <a:t>“I trust that the software owner develops it using best practice”</a:t>
            </a:r>
          </a:p>
          <a:p>
            <a:r>
              <a:rPr lang="en-GB" sz="1800" i="1" dirty="0">
                <a:latin typeface="Aptos" panose="020B0004020202020204" pitchFamily="34" charset="0"/>
              </a:rPr>
              <a:t>“The software owner provides tests that I can use to verify that it is working”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036E2BFE-FD29-5006-A7D9-B455B479301C}"/>
              </a:ext>
            </a:extLst>
          </p:cNvPr>
          <p:cNvSpPr/>
          <p:nvPr/>
        </p:nvSpPr>
        <p:spPr>
          <a:xfrm>
            <a:off x="5811079" y="2422340"/>
            <a:ext cx="239151" cy="639878"/>
          </a:xfrm>
          <a:prstGeom prst="rightBrace">
            <a:avLst/>
          </a:prstGeom>
          <a:ln w="28575">
            <a:solidFill>
              <a:srgbClr val="397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2DA27ABE-ACB5-C148-27FB-C72A9257115F}"/>
              </a:ext>
            </a:extLst>
          </p:cNvPr>
          <p:cNvSpPr/>
          <p:nvPr/>
        </p:nvSpPr>
        <p:spPr>
          <a:xfrm>
            <a:off x="5811079" y="3190560"/>
            <a:ext cx="289620" cy="2067239"/>
          </a:xfrm>
          <a:prstGeom prst="rightBrace">
            <a:avLst/>
          </a:prstGeom>
          <a:ln w="28575">
            <a:solidFill>
              <a:srgbClr val="397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ADE597AA-0654-7DA8-321F-FBA0FECBA9CC}"/>
              </a:ext>
            </a:extLst>
          </p:cNvPr>
          <p:cNvSpPr/>
          <p:nvPr/>
        </p:nvSpPr>
        <p:spPr>
          <a:xfrm>
            <a:off x="5811079" y="5532747"/>
            <a:ext cx="289620" cy="1074642"/>
          </a:xfrm>
          <a:prstGeom prst="rightBrace">
            <a:avLst/>
          </a:prstGeom>
          <a:ln w="28575">
            <a:solidFill>
              <a:srgbClr val="397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00920C-D3F0-A013-AE3F-3F8AF44499BC}"/>
              </a:ext>
            </a:extLst>
          </p:cNvPr>
          <p:cNvSpPr txBox="1"/>
          <p:nvPr/>
        </p:nvSpPr>
        <p:spPr>
          <a:xfrm>
            <a:off x="6161091" y="2557613"/>
            <a:ext cx="126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Intuition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E52E8E-AEF4-0D8C-C3B8-748B861C21AB}"/>
              </a:ext>
            </a:extLst>
          </p:cNvPr>
          <p:cNvSpPr txBox="1"/>
          <p:nvPr/>
        </p:nvSpPr>
        <p:spPr>
          <a:xfrm>
            <a:off x="6161091" y="3901013"/>
            <a:ext cx="1725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Community Exposure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2D2780-CEF0-12C5-99D3-8A2D41BC6242}"/>
              </a:ext>
            </a:extLst>
          </p:cNvPr>
          <p:cNvSpPr txBox="1"/>
          <p:nvPr/>
        </p:nvSpPr>
        <p:spPr>
          <a:xfrm>
            <a:off x="6160540" y="5746902"/>
            <a:ext cx="1392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Developer SDLC</a:t>
            </a:r>
          </a:p>
        </p:txBody>
      </p:sp>
    </p:spTree>
    <p:extLst>
      <p:ext uri="{BB962C8B-B14F-4D97-AF65-F5344CB8AC3E}">
        <p14:creationId xmlns:p14="http://schemas.microsoft.com/office/powerpoint/2010/main" val="2651413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/>
          <p:cNvSpPr/>
          <p:nvPr/>
        </p:nvSpPr>
        <p:spPr>
          <a:xfrm>
            <a:off x="7381356" y="3429000"/>
            <a:ext cx="4810645" cy="3429000"/>
          </a:xfrm>
          <a:custGeom>
            <a:avLst/>
            <a:gdLst>
              <a:gd name="connsiteX0" fmla="*/ 4515677 w 4810645"/>
              <a:gd name="connsiteY0" fmla="*/ 0 h 3429000"/>
              <a:gd name="connsiteX1" fmla="*/ 4756927 w 4810645"/>
              <a:gd name="connsiteY1" fmla="*/ 6100 h 3429000"/>
              <a:gd name="connsiteX2" fmla="*/ 4810645 w 4810645"/>
              <a:gd name="connsiteY2" fmla="*/ 10185 h 3429000"/>
              <a:gd name="connsiteX3" fmla="*/ 4810645 w 4810645"/>
              <a:gd name="connsiteY3" fmla="*/ 1476155 h 3429000"/>
              <a:gd name="connsiteX4" fmla="*/ 4515677 w 4810645"/>
              <a:gd name="connsiteY4" fmla="*/ 1461260 h 3429000"/>
              <a:gd name="connsiteX5" fmla="*/ 1678287 w 4810645"/>
              <a:gd name="connsiteY5" fmla="*/ 3150004 h 3429000"/>
              <a:gd name="connsiteX6" fmla="*/ 1543887 w 4810645"/>
              <a:gd name="connsiteY6" fmla="*/ 3429000 h 3429000"/>
              <a:gd name="connsiteX7" fmla="*/ 0 w 4810645"/>
              <a:gd name="connsiteY7" fmla="*/ 3429000 h 3429000"/>
              <a:gd name="connsiteX8" fmla="*/ 38332 w 4810645"/>
              <a:gd name="connsiteY8" fmla="*/ 3294013 h 3429000"/>
              <a:gd name="connsiteX9" fmla="*/ 4515677 w 4810645"/>
              <a:gd name="connsiteY9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10645" h="3429000">
                <a:moveTo>
                  <a:pt x="4515677" y="0"/>
                </a:moveTo>
                <a:cubicBezTo>
                  <a:pt x="4596589" y="0"/>
                  <a:pt x="4677022" y="2050"/>
                  <a:pt x="4756927" y="6100"/>
                </a:cubicBezTo>
                <a:lnTo>
                  <a:pt x="4810645" y="10185"/>
                </a:lnTo>
                <a:lnTo>
                  <a:pt x="4810645" y="1476155"/>
                </a:lnTo>
                <a:lnTo>
                  <a:pt x="4515677" y="1461260"/>
                </a:lnTo>
                <a:cubicBezTo>
                  <a:pt x="3290454" y="1461260"/>
                  <a:pt x="2224720" y="2144112"/>
                  <a:pt x="1678287" y="3150004"/>
                </a:cubicBezTo>
                <a:lnTo>
                  <a:pt x="1543887" y="3429000"/>
                </a:lnTo>
                <a:lnTo>
                  <a:pt x="0" y="3429000"/>
                </a:lnTo>
                <a:lnTo>
                  <a:pt x="38332" y="3294013"/>
                </a:lnTo>
                <a:cubicBezTo>
                  <a:pt x="631901" y="1385629"/>
                  <a:pt x="2411973" y="0"/>
                  <a:pt x="4515677" y="0"/>
                </a:cubicBezTo>
                <a:close/>
              </a:path>
            </a:pathLst>
          </a:custGeom>
          <a:solidFill>
            <a:srgbClr val="397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09389" y="1766631"/>
            <a:ext cx="40975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Let’s discuss! When is an R package “validated”?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1596F7-86FA-F042-ACD9-D5A3464920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83317" y="211824"/>
            <a:ext cx="914400" cy="850900"/>
          </a:xfrm>
          <a:prstGeom prst="rect">
            <a:avLst/>
          </a:prstGeom>
        </p:spPr>
      </p:pic>
      <p:pic>
        <p:nvPicPr>
          <p:cNvPr id="3" name="Picture Placeholder 7" descr="Hands held up high during a conference">
            <a:extLst>
              <a:ext uri="{FF2B5EF4-FFF2-40B4-BE49-F238E27FC236}">
                <a16:creationId xmlns:a16="http://schemas.microsoft.com/office/drawing/2014/main" id="{97E466D4-2618-E53B-13EA-854D6098A62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>
            <a:off x="4899171" y="-215469"/>
            <a:ext cx="5849632" cy="584963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897868-1427-3975-B69E-AC68F22E6847}"/>
              </a:ext>
            </a:extLst>
          </p:cNvPr>
          <p:cNvSpPr txBox="1"/>
          <p:nvPr/>
        </p:nvSpPr>
        <p:spPr>
          <a:xfrm>
            <a:off x="393279" y="3429000"/>
            <a:ext cx="4707227" cy="2946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If many others use it regularly?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Bugs track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ed?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Consistent behavior across version updates?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Active community?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Reproducibility of results using different systems?</a:t>
            </a:r>
            <a:endParaRPr lang="en-US" sz="18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390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 flipH="1">
            <a:off x="4860834" y="0"/>
            <a:ext cx="4673599" cy="6858000"/>
          </a:xfrm>
          <a:custGeom>
            <a:avLst/>
            <a:gdLst>
              <a:gd name="connsiteX0" fmla="*/ 4673599 w 4673599"/>
              <a:gd name="connsiteY0" fmla="*/ 0 h 6858000"/>
              <a:gd name="connsiteX1" fmla="*/ 2095642 w 4673599"/>
              <a:gd name="connsiteY1" fmla="*/ 0 h 6858000"/>
              <a:gd name="connsiteX2" fmla="*/ 1631794 w 4673599"/>
              <a:gd name="connsiteY2" fmla="*/ 1517946 h 6858000"/>
              <a:gd name="connsiteX3" fmla="*/ 1778091 w 4673599"/>
              <a:gd name="connsiteY3" fmla="*/ 1650910 h 6858000"/>
              <a:gd name="connsiteX4" fmla="*/ 2514600 w 4673599"/>
              <a:gd name="connsiteY4" fmla="*/ 3429000 h 6858000"/>
              <a:gd name="connsiteX5" fmla="*/ 506779 w 4673599"/>
              <a:gd name="connsiteY5" fmla="*/ 5892513 h 6858000"/>
              <a:gd name="connsiteX6" fmla="*/ 284672 w 4673599"/>
              <a:gd name="connsiteY6" fmla="*/ 5926410 h 6858000"/>
              <a:gd name="connsiteX7" fmla="*/ 0 w 4673599"/>
              <a:gd name="connsiteY7" fmla="*/ 6858000 h 6858000"/>
              <a:gd name="connsiteX8" fmla="*/ 2577957 w 4673599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73599" h="6858000">
                <a:moveTo>
                  <a:pt x="4673599" y="0"/>
                </a:moveTo>
                <a:lnTo>
                  <a:pt x="2095642" y="0"/>
                </a:lnTo>
                <a:lnTo>
                  <a:pt x="1631794" y="1517946"/>
                </a:lnTo>
                <a:lnTo>
                  <a:pt x="1778091" y="1650910"/>
                </a:lnTo>
                <a:cubicBezTo>
                  <a:pt x="2233144" y="2105963"/>
                  <a:pt x="2514600" y="2734613"/>
                  <a:pt x="2514600" y="3429000"/>
                </a:cubicBezTo>
                <a:cubicBezTo>
                  <a:pt x="2514600" y="4644178"/>
                  <a:pt x="1652640" y="5658035"/>
                  <a:pt x="506779" y="5892513"/>
                </a:cubicBezTo>
                <a:lnTo>
                  <a:pt x="284672" y="5926410"/>
                </a:lnTo>
                <a:lnTo>
                  <a:pt x="0" y="6858000"/>
                </a:lnTo>
                <a:lnTo>
                  <a:pt x="2577957" y="6858000"/>
                </a:lnTo>
                <a:close/>
              </a:path>
            </a:pathLst>
          </a:custGeom>
          <a:solidFill>
            <a:srgbClr val="68B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3810758" y="0"/>
            <a:ext cx="1828800" cy="914400"/>
          </a:xfrm>
          <a:custGeom>
            <a:avLst/>
            <a:gdLst>
              <a:gd name="connsiteX0" fmla="*/ 0 w 1828800"/>
              <a:gd name="connsiteY0" fmla="*/ 0 h 914400"/>
              <a:gd name="connsiteX1" fmla="*/ 284992 w 1828800"/>
              <a:gd name="connsiteY1" fmla="*/ 0 h 914400"/>
              <a:gd name="connsiteX2" fmla="*/ 914400 w 1828800"/>
              <a:gd name="connsiteY2" fmla="*/ 629408 h 914400"/>
              <a:gd name="connsiteX3" fmla="*/ 1543808 w 1828800"/>
              <a:gd name="connsiteY3" fmla="*/ 0 h 914400"/>
              <a:gd name="connsiteX4" fmla="*/ 1828800 w 1828800"/>
              <a:gd name="connsiteY4" fmla="*/ 0 h 914400"/>
              <a:gd name="connsiteX5" fmla="*/ 914400 w 1828800"/>
              <a:gd name="connsiteY5" fmla="*/ 914400 h 914400"/>
              <a:gd name="connsiteX6" fmla="*/ 0 w 1828800"/>
              <a:gd name="connsiteY6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28800" h="914400">
                <a:moveTo>
                  <a:pt x="0" y="0"/>
                </a:moveTo>
                <a:lnTo>
                  <a:pt x="284992" y="0"/>
                </a:lnTo>
                <a:cubicBezTo>
                  <a:pt x="284992" y="347612"/>
                  <a:pt x="566788" y="629408"/>
                  <a:pt x="914400" y="629408"/>
                </a:cubicBezTo>
                <a:cubicBezTo>
                  <a:pt x="1262012" y="629408"/>
                  <a:pt x="1543808" y="347612"/>
                  <a:pt x="1543808" y="0"/>
                </a:cubicBezTo>
                <a:lnTo>
                  <a:pt x="1828800" y="0"/>
                </a:lnTo>
                <a:cubicBezTo>
                  <a:pt x="1828800" y="505009"/>
                  <a:pt x="1419409" y="914400"/>
                  <a:pt x="914400" y="914400"/>
                </a:cubicBezTo>
                <a:cubicBezTo>
                  <a:pt x="409391" y="914400"/>
                  <a:pt x="0" y="505009"/>
                  <a:pt x="0" y="0"/>
                </a:cubicBezTo>
                <a:close/>
              </a:path>
            </a:pathLst>
          </a:custGeom>
          <a:solidFill>
            <a:srgbClr val="397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5633" y="1516751"/>
            <a:ext cx="49772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Planned structure of today’s meeting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5A9FE0-9812-4BFB-8368-1529A989D8E7}"/>
              </a:ext>
            </a:extLst>
          </p:cNvPr>
          <p:cNvSpPr txBox="1"/>
          <p:nvPr/>
        </p:nvSpPr>
        <p:spPr>
          <a:xfrm flipH="1">
            <a:off x="475633" y="3735222"/>
            <a:ext cx="4837085" cy="225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Chats in breakout rooms with 6-8 people (depending the number of participants today)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Someone from R validation hub in each room to help 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Approx. 10 minutes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discuss together at the end</a:t>
            </a:r>
          </a:p>
        </p:txBody>
      </p:sp>
      <p:pic>
        <p:nvPicPr>
          <p:cNvPr id="4" name="Picture Placeholder 3" descr="Office worker using sticky notes">
            <a:extLst>
              <a:ext uri="{FF2B5EF4-FFF2-40B4-BE49-F238E27FC236}">
                <a16:creationId xmlns:a16="http://schemas.microsoft.com/office/drawing/2014/main" id="{618E0A2E-ADDD-A13E-629A-A677AC26B7C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3" r="16633"/>
          <a:stretch/>
        </p:blipFill>
        <p:spPr>
          <a:xfrm>
            <a:off x="7158626" y="1053193"/>
            <a:ext cx="4751614" cy="4751614"/>
          </a:xfrm>
        </p:spPr>
      </p:pic>
    </p:spTree>
    <p:extLst>
      <p:ext uri="{BB962C8B-B14F-4D97-AF65-F5344CB8AC3E}">
        <p14:creationId xmlns:p14="http://schemas.microsoft.com/office/powerpoint/2010/main" val="3710729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07105" y="2786165"/>
            <a:ext cx="66525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Thank you for joining! </a:t>
            </a:r>
          </a:p>
        </p:txBody>
      </p:sp>
      <p:sp>
        <p:nvSpPr>
          <p:cNvPr id="23" name="Freeform 22"/>
          <p:cNvSpPr/>
          <p:nvPr/>
        </p:nvSpPr>
        <p:spPr>
          <a:xfrm>
            <a:off x="0" y="-362339"/>
            <a:ext cx="8449603" cy="7220339"/>
          </a:xfrm>
          <a:custGeom>
            <a:avLst/>
            <a:gdLst>
              <a:gd name="connsiteX0" fmla="*/ 0 w 7594705"/>
              <a:gd name="connsiteY0" fmla="*/ 0 h 6858000"/>
              <a:gd name="connsiteX1" fmla="*/ 13295 w 7594705"/>
              <a:gd name="connsiteY1" fmla="*/ 0 h 6858000"/>
              <a:gd name="connsiteX2" fmla="*/ 35767 w 7594705"/>
              <a:gd name="connsiteY2" fmla="*/ 65353 h 6858000"/>
              <a:gd name="connsiteX3" fmla="*/ 7249850 w 7594705"/>
              <a:gd name="connsiteY3" fmla="*/ 6841112 h 6858000"/>
              <a:gd name="connsiteX4" fmla="*/ 7594705 w 7594705"/>
              <a:gd name="connsiteY4" fmla="*/ 6854099 h 6858000"/>
              <a:gd name="connsiteX5" fmla="*/ 7594705 w 7594705"/>
              <a:gd name="connsiteY5" fmla="*/ 6858000 h 6858000"/>
              <a:gd name="connsiteX6" fmla="*/ 0 w 759470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94705" h="6858000">
                <a:moveTo>
                  <a:pt x="0" y="0"/>
                </a:moveTo>
                <a:lnTo>
                  <a:pt x="13295" y="0"/>
                </a:lnTo>
                <a:lnTo>
                  <a:pt x="35767" y="65353"/>
                </a:lnTo>
                <a:cubicBezTo>
                  <a:pt x="1444363" y="3927449"/>
                  <a:pt x="4130764" y="6605621"/>
                  <a:pt x="7249850" y="6841112"/>
                </a:cubicBezTo>
                <a:lnTo>
                  <a:pt x="7594705" y="6854099"/>
                </a:lnTo>
                <a:lnTo>
                  <a:pt x="7594705" y="6858000"/>
                </a:lnTo>
                <a:lnTo>
                  <a:pt x="0" y="6858000"/>
                </a:lnTo>
                <a:close/>
              </a:path>
            </a:pathLst>
          </a:custGeom>
          <a:noFill/>
          <a:ln w="50800">
            <a:solidFill>
              <a:srgbClr val="68B8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0" y="0"/>
            <a:ext cx="7594705" cy="6858000"/>
          </a:xfrm>
          <a:custGeom>
            <a:avLst/>
            <a:gdLst>
              <a:gd name="connsiteX0" fmla="*/ 0 w 7594705"/>
              <a:gd name="connsiteY0" fmla="*/ 0 h 6858000"/>
              <a:gd name="connsiteX1" fmla="*/ 13295 w 7594705"/>
              <a:gd name="connsiteY1" fmla="*/ 0 h 6858000"/>
              <a:gd name="connsiteX2" fmla="*/ 35767 w 7594705"/>
              <a:gd name="connsiteY2" fmla="*/ 65353 h 6858000"/>
              <a:gd name="connsiteX3" fmla="*/ 7249850 w 7594705"/>
              <a:gd name="connsiteY3" fmla="*/ 6841112 h 6858000"/>
              <a:gd name="connsiteX4" fmla="*/ 7594705 w 7594705"/>
              <a:gd name="connsiteY4" fmla="*/ 6854099 h 6858000"/>
              <a:gd name="connsiteX5" fmla="*/ 7594705 w 7594705"/>
              <a:gd name="connsiteY5" fmla="*/ 6858000 h 6858000"/>
              <a:gd name="connsiteX6" fmla="*/ 0 w 759470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94705" h="6858000">
                <a:moveTo>
                  <a:pt x="0" y="0"/>
                </a:moveTo>
                <a:lnTo>
                  <a:pt x="13295" y="0"/>
                </a:lnTo>
                <a:lnTo>
                  <a:pt x="35767" y="65353"/>
                </a:lnTo>
                <a:cubicBezTo>
                  <a:pt x="1444363" y="3927449"/>
                  <a:pt x="4130764" y="6605621"/>
                  <a:pt x="7249850" y="6841112"/>
                </a:cubicBezTo>
                <a:lnTo>
                  <a:pt x="7594705" y="6854099"/>
                </a:lnTo>
                <a:lnTo>
                  <a:pt x="75947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97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6E1FA5-0A44-13E7-C7A5-F57324BB4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80" y="4687857"/>
            <a:ext cx="2026116" cy="188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759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6DB5F"/>
      </a:accent1>
      <a:accent2>
        <a:srgbClr val="FFB554"/>
      </a:accent2>
      <a:accent3>
        <a:srgbClr val="FE5E51"/>
      </a:accent3>
      <a:accent4>
        <a:srgbClr val="9E3D64"/>
      </a:accent4>
      <a:accent5>
        <a:srgbClr val="36ABB5"/>
      </a:accent5>
      <a:accent6>
        <a:srgbClr val="7578E5"/>
      </a:accent6>
      <a:hlink>
        <a:srgbClr val="0563C1"/>
      </a:hlink>
      <a:folHlink>
        <a:srgbClr val="954F72"/>
      </a:folHlink>
    </a:clrScheme>
    <a:fontScheme name="Custom 1">
      <a:majorFont>
        <a:latin typeface="Muli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1171</TotalTime>
  <Words>267</Words>
  <Application>Microsoft Office PowerPoint</Application>
  <PresentationFormat>Widescreen</PresentationFormat>
  <Paragraphs>36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Arial</vt:lpstr>
      <vt:lpstr>Calibri</vt:lpstr>
      <vt:lpstr>Lato</vt:lpstr>
      <vt:lpstr>Muli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Juliane Manitz</cp:lastModifiedBy>
  <cp:revision>51</cp:revision>
  <dcterms:created xsi:type="dcterms:W3CDTF">2019-12-25T08:43:37Z</dcterms:created>
  <dcterms:modified xsi:type="dcterms:W3CDTF">2024-02-20T14:04:41Z</dcterms:modified>
</cp:coreProperties>
</file>